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717" r:id="rId2"/>
    <p:sldId id="718" r:id="rId3"/>
    <p:sldId id="715" r:id="rId4"/>
    <p:sldId id="716" r:id="rId5"/>
    <p:sldId id="262" r:id="rId6"/>
    <p:sldId id="719" r:id="rId7"/>
    <p:sldId id="720" r:id="rId8"/>
    <p:sldId id="721" r:id="rId9"/>
    <p:sldId id="722" r:id="rId10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48" autoAdjust="0"/>
  </p:normalViewPr>
  <p:slideViewPr>
    <p:cSldViewPr snapToGrid="0">
      <p:cViewPr varScale="1">
        <p:scale>
          <a:sx n="84" d="100"/>
          <a:sy n="84" d="100"/>
        </p:scale>
        <p:origin x="9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97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62B80FE-187A-4085-BD71-F0873FF7BD68}" type="datetime1">
              <a:rPr lang="es-ES" smtClean="0"/>
              <a:t>22/04/2025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D59A2BD-4571-4110-BB3E-5D004DE434FA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3AB32-59DF-41F1-9618-EDFBF504962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409C0D2-15DE-4FAC-845B-C48979FFAEB9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670FF6-52DC-429F-9C56-6A1BF295232E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5E27922-51B6-4B96-9C28-2CD2060AE75A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ECF5D1-1C98-40FD-9D65-EED7644802B9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56C746-EB55-4634-AD93-A9FF2473885C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051F13-F75A-440F-BED7-E2004746A95F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7" name="Rectángulo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7A2E7D-666A-420B-9042-959E1D47E21D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403F12F-0E67-4CAB-8DFD-26DCD4A99D59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709DA8C-1A59-4B91-B9EA-509377CD0E23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F9F163-DD03-4353-882E-CE0F9A80F1C3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D2FF54C-EA2F-453C-857C-5C9ADB86CB43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A3DF7BF2-42BB-439B-88AA-F60334FF1291}" type="datetime1">
              <a:rPr lang="es-ES" noProof="0" smtClean="0"/>
              <a:t>22/04/2025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Rectángulo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ángulo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ángulo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DB373-4010-5508-5E25-D6C2263AB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400C22-A599-97D9-2E78-02AB410C412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17443" y="764968"/>
            <a:ext cx="11029950" cy="479177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una escala del 1 - 5 donde 1 es nada de acuerdo y 5 muy de acuerdo, en qué medida estás de acuerdo con la siguiente afirmación: </a:t>
            </a:r>
            <a:r>
              <a:rPr lang="es-ES" sz="2000" b="1" u="sng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está haciendo un uso abundante pero poco ético de la IA. </a:t>
            </a:r>
          </a:p>
          <a:p>
            <a:pPr marL="0" lvl="0" indent="0">
              <a:buNone/>
            </a:pPr>
            <a:endParaRPr lang="es-E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¿Cómo puede el </a:t>
            </a:r>
            <a:r>
              <a:rPr lang="es-ES" kern="1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profesorado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incluir </a:t>
            </a: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estas herramientas en su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proceso de enseñanza </a:t>
            </a: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cómo se les puede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formar</a:t>
            </a: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b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¿Cómo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adaptamos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transmisión del conocimiento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b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¿Consideras que puede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reemplazar la interacción 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docente-alumno?</a:t>
            </a:r>
            <a:b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¿Cómo pueden los docentes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integrar 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inteligencia artificial en la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metodología activa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 </a:t>
            </a:r>
          </a:p>
          <a:p>
            <a:pPr marL="0" lvl="0" indent="0">
              <a:buNone/>
            </a:pPr>
            <a:endParaRPr lang="es-ES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¿Qué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beneficios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tienen las inteligencias artificiales para 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alumnado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y cómo se le podría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educar en su uso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?</a:t>
            </a: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¿Qué aspectos modificarías de la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enseñanza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 para que la inteligencia artificial tenga un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ético y responsable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? </a:t>
            </a: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¿Qué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ético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se puede hacer en la docencia? ¿Cómo puedo enseñar a mi alumnado 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óptimo de la IA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? </a:t>
            </a: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¿Cómo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mejorar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pensamiento crítico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utilizando la inteligencia artificial?</a:t>
            </a: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90DD074-FCBB-8BEE-4BF2-43598B305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556738"/>
            <a:ext cx="4360672" cy="13012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3A0738-0AFE-EE44-320E-DC86A46F0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060" y="6253306"/>
            <a:ext cx="6046940" cy="60469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1F5DCE6-D3FE-7613-A4DD-725D8AFF1273}"/>
              </a:ext>
            </a:extLst>
          </p:cNvPr>
          <p:cNvSpPr/>
          <p:nvPr/>
        </p:nvSpPr>
        <p:spPr>
          <a:xfrm>
            <a:off x="9926412" y="6039767"/>
            <a:ext cx="2265587" cy="213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Cirenia Quintana Orts</a:t>
            </a:r>
          </a:p>
        </p:txBody>
      </p:sp>
    </p:spTree>
    <p:extLst>
      <p:ext uri="{BB962C8B-B14F-4D97-AF65-F5344CB8AC3E}">
        <p14:creationId xmlns:p14="http://schemas.microsoft.com/office/powerpoint/2010/main" val="168943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7B4C0-CCFA-19B1-5A0B-FB678362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9BF21B-E34B-4A5B-59B2-43C45ED817E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17443" y="764968"/>
            <a:ext cx="11029950" cy="479177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una escala del 1 - 5 donde 1 es nada de acuerdo y 5 muy de acuerdo, en qué medida estás de acuerdo con la siguiente afirmación: </a:t>
            </a:r>
            <a:r>
              <a:rPr lang="es-ES" sz="2000" b="1" u="sng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está haciendo un uso abundante pero poco ético de la IA. </a:t>
            </a:r>
          </a:p>
          <a:p>
            <a:pPr marL="0" lvl="0" indent="0">
              <a:buNone/>
            </a:pPr>
            <a:endParaRPr lang="es-E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¿Cómo puede el </a:t>
            </a:r>
            <a:r>
              <a:rPr lang="es-ES" kern="1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profesorado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incluir </a:t>
            </a: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estas herramientas en su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proceso de enseñanza </a:t>
            </a: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cómo se les puede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formar</a:t>
            </a: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b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¿Cómo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adaptamos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transmisión del conocimiento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b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¿Consideras que puede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reemplazar la interacción 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docente-alumno?</a:t>
            </a:r>
            <a:b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¿Cómo pueden los docentes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integrar 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inteligencia artificial en la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metodología activa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 </a:t>
            </a:r>
          </a:p>
          <a:p>
            <a:pPr marL="0" lvl="0" indent="0">
              <a:buNone/>
            </a:pPr>
            <a:endParaRPr lang="es-ES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¿Qué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beneficios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tienen las inteligencias artificiales para 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alumnado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y cómo se le podría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educar en su uso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?</a:t>
            </a: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¿Qué aspectos modificarías de la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enseñanza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 para que la inteligencia artificial tenga un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ético y responsable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? </a:t>
            </a: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¿Qué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ético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se puede hacer en la docencia? ¿Cómo puedo enseñar a mi alumnado 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óptimo de la IA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? </a:t>
            </a: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¿Cómo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mejorar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pensamiento crítico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utilizando la inteligencia artificial?</a:t>
            </a: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A4F131C-6804-BF4E-D364-7C53B027A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556738"/>
            <a:ext cx="4360672" cy="13012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6E24C74-1602-425F-258E-40F78CE4E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060" y="6253306"/>
            <a:ext cx="6046940" cy="60469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A28E2F2-18DA-57B3-65D4-123251C8B370}"/>
              </a:ext>
            </a:extLst>
          </p:cNvPr>
          <p:cNvSpPr/>
          <p:nvPr/>
        </p:nvSpPr>
        <p:spPr>
          <a:xfrm>
            <a:off x="9926412" y="6039767"/>
            <a:ext cx="2265587" cy="213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Cirenia Quintana Orts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E7B6E19-FE0E-EDB5-E4A7-D5F8B9EF0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45" y="1771649"/>
            <a:ext cx="6158948" cy="46192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A422597-F7EF-ED3C-318A-6E0561E82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6920" y="2129993"/>
            <a:ext cx="5097637" cy="342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8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A77A1-7F45-5FE8-5F04-379E7B17C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6B1BEA-2E67-3F91-D66B-79A99CB64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A38408-1DF5-DA88-5367-FCC26259A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EC0BB7-62B6-4CB9-9D9D-9206E81AB8AA}" type="slidenum">
              <a:rPr lang="en-US" altLang="es-ES" smtClean="0"/>
              <a:pPr>
                <a:defRPr/>
              </a:pPr>
              <a:t>3</a:t>
            </a:fld>
            <a:endParaRPr lang="en-US" altLang="es-ES">
              <a:solidFill>
                <a:srgbClr val="FFFFFF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844451-B866-0B18-2FF4-AC7336222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514" y="-81677"/>
            <a:ext cx="12192000" cy="144901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2DBF9FE-1A55-9EDC-DCC2-2C05E6BB5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514" y="1245500"/>
            <a:ext cx="7629084" cy="32885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FF18D83-0FEE-2454-EC57-1B1294930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9703" y="1339771"/>
            <a:ext cx="5691810" cy="339541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1EF23E5-6A95-D6D7-3773-98F7E9EEB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678" y="5120537"/>
            <a:ext cx="6766322" cy="120072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6704F9E-1D9F-697D-DD81-667B8F9304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349156"/>
            <a:ext cx="5425678" cy="233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21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FC62896-8F45-10D7-E1D7-C34CD7227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9" y="764945"/>
            <a:ext cx="8689377" cy="429253"/>
          </a:xfrm>
        </p:spPr>
        <p:txBody>
          <a:bodyPr>
            <a:normAutofit fontScale="90000"/>
          </a:bodyPr>
          <a:lstStyle/>
          <a:p>
            <a:r>
              <a:rPr lang="es-ES" dirty="0"/>
              <a:t>Cuando se usa sin criterio, ni reflexión, ni ética…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E63245-6B32-0BB4-F58D-4EFCF6BA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EC0BB7-62B6-4CB9-9D9D-9206E81AB8AA}" type="slidenum">
              <a:rPr lang="en-US" altLang="es-ES" smtClean="0"/>
              <a:pPr>
                <a:defRPr/>
              </a:pPr>
              <a:t>4</a:t>
            </a:fld>
            <a:endParaRPr lang="en-US" altLang="es-ES">
              <a:solidFill>
                <a:srgbClr val="FFFFFF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118E05E-68D0-7014-9984-56B5073DC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06" y="1341328"/>
            <a:ext cx="6474791" cy="234972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F75BE51-9D61-7034-6F97-60F6210EC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72" y="3890797"/>
            <a:ext cx="6208737" cy="241667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8BD7108-0611-59DB-28ED-2E8220966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604" y="3951805"/>
            <a:ext cx="5576403" cy="287815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22B91B8-CD3A-0F30-03DD-9E7707C82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8657" y="1172071"/>
            <a:ext cx="5890281" cy="154226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57E1228-0C24-7A83-9383-C2C2E54F60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5434" y="2658410"/>
            <a:ext cx="4685760" cy="15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3642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B6DDCA-65F2-C8E9-06EA-BBE690FB73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17443" y="764968"/>
            <a:ext cx="11029950" cy="325642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una escala del 1 - 5 donde 1 es nada de acuerdo y 5 muy de acuerdo, en qué medida estás de acuerdo con la siguiente afirmación: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está haciendo un uso abundante pero poco ético de la IA. </a:t>
            </a:r>
          </a:p>
          <a:p>
            <a:pPr marL="0" lvl="0" indent="0">
              <a:buNone/>
            </a:pPr>
            <a:endParaRPr lang="es-E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-Aún no tan abundante. </a:t>
            </a:r>
            <a:r>
              <a:rPr lang="es-ES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Nuevas generaciones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¿Uso responsable?</a:t>
            </a:r>
          </a:p>
          <a:p>
            <a:pPr marL="0" lvl="0" indent="0">
              <a:buNone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</a:rPr>
              <a:t>Falta de directrices y criterios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para su uso vs ¿APA?</a:t>
            </a:r>
          </a:p>
          <a:p>
            <a:pPr marL="0" lvl="0" indent="0">
              <a:buNone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es-ES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Falt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</a:rPr>
              <a:t>a de aspectos éticos y valores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. Niveles educativos</a:t>
            </a: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6911E79-CBA2-A198-1E59-1DF04DA73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556738"/>
            <a:ext cx="4360672" cy="13012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070964B-3E44-5997-4F18-37D41C2C0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060" y="6253306"/>
            <a:ext cx="6046940" cy="60469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BD916B3-682A-E7E5-A161-53692C43AB45}"/>
              </a:ext>
            </a:extLst>
          </p:cNvPr>
          <p:cNvSpPr/>
          <p:nvPr/>
        </p:nvSpPr>
        <p:spPr>
          <a:xfrm>
            <a:off x="9926412" y="6039767"/>
            <a:ext cx="2265587" cy="213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Cirenia Quintana Orts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470EA61-82B7-AECC-3A3C-AE7B16180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353" y="4234933"/>
            <a:ext cx="6147795" cy="2203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B50541B-4268-4568-21DD-B0BDB10E22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4541" y="2604924"/>
            <a:ext cx="6487459" cy="1545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947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30844-639B-2011-8E36-2C206F3FC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B4A9C5-B750-6D3D-70FC-B883CD32773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28600" y="765663"/>
            <a:ext cx="6046940" cy="4791075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endParaRPr lang="es-E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¿Cómo puede el </a:t>
            </a:r>
            <a:r>
              <a:rPr lang="es-ES" sz="2400" kern="1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profesorado</a:t>
            </a:r>
            <a:r>
              <a:rPr lang="es-ES" sz="2400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incluir 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estas herramientas en su </a:t>
            </a:r>
            <a:r>
              <a:rPr lang="es-ES" sz="2400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proceso de enseñanza 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cómo se les puede </a:t>
            </a:r>
            <a:r>
              <a:rPr lang="es-ES" sz="2400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formar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0" lvl="0" indent="0">
              <a:buNone/>
            </a:pPr>
            <a:b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¿Cómo </a:t>
            </a:r>
            <a:r>
              <a:rPr lang="es-ES" sz="2400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adaptamos</a:t>
            </a: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s-ES" sz="2400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transmisión del conocimiento</a:t>
            </a: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marL="0" lvl="0" indent="0">
              <a:buNone/>
            </a:pPr>
            <a:b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¿Consideras que puede </a:t>
            </a:r>
            <a:r>
              <a:rPr lang="es-ES" sz="2400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reemplazar la interacción </a:t>
            </a: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docente-alumno?</a:t>
            </a:r>
          </a:p>
          <a:p>
            <a:pPr marL="0" lvl="0" indent="0">
              <a:buNone/>
            </a:pPr>
            <a:b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¿Cómo pueden los docentes </a:t>
            </a:r>
            <a:r>
              <a:rPr lang="es-ES" sz="2400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integrar </a:t>
            </a: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inteligencia artificial en la </a:t>
            </a:r>
            <a:r>
              <a:rPr lang="es-ES" sz="2400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metodología activa</a:t>
            </a: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 </a:t>
            </a:r>
          </a:p>
          <a:p>
            <a:pPr marL="0" lvl="0" indent="0">
              <a:buNone/>
            </a:pPr>
            <a:endParaRPr lang="es-ES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C248406-1C2B-25C9-3AD2-4D2842F7C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556738"/>
            <a:ext cx="4360672" cy="13012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94705CC-8D3D-E616-0289-7D17D36E8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060" y="6253306"/>
            <a:ext cx="6046940" cy="60469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C9625D5-04DA-C5C1-2676-6B2AFCBE7F42}"/>
              </a:ext>
            </a:extLst>
          </p:cNvPr>
          <p:cNvSpPr/>
          <p:nvPr/>
        </p:nvSpPr>
        <p:spPr>
          <a:xfrm>
            <a:off x="9926412" y="6039767"/>
            <a:ext cx="2265587" cy="213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Cirenia Quintana Orts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EE06202-109C-9AAF-C640-EB9637F03C6A}"/>
              </a:ext>
            </a:extLst>
          </p:cNvPr>
          <p:cNvSpPr/>
          <p:nvPr/>
        </p:nvSpPr>
        <p:spPr>
          <a:xfrm>
            <a:off x="6145060" y="725717"/>
            <a:ext cx="5891227" cy="51383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Uso de la IA como nueva competencia profesional </a:t>
            </a:r>
            <a:r>
              <a:rPr lang="es-ES" dirty="0">
                <a:sym typeface="Wingdings" panose="05000000000000000000" pitchFamily="2" charset="2"/>
              </a:rPr>
              <a:t> códigos éticos y deontológicos</a:t>
            </a:r>
            <a:endParaRPr lang="es-ES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dirty="0"/>
              <a:t>Cursos de formación: tecnología, pedagogía y psicología de la educación </a:t>
            </a:r>
          </a:p>
          <a:p>
            <a:pPr algn="ctr"/>
            <a:endParaRPr lang="es-ES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dirty="0"/>
              <a:t>Importante metodología y papel del profesorado: </a:t>
            </a:r>
          </a:p>
          <a:p>
            <a:pPr lvl="1" algn="ctr"/>
            <a:r>
              <a:rPr lang="es-ES" dirty="0"/>
              <a:t>- activa y supervisada vs proyecto final </a:t>
            </a:r>
          </a:p>
          <a:p>
            <a:pPr algn="ctr"/>
            <a:r>
              <a:rPr lang="es-ES" dirty="0"/>
              <a:t>-interacción como elemento de valor </a:t>
            </a:r>
            <a:r>
              <a:rPr lang="es-ES" sz="1400" dirty="0"/>
              <a:t>(conocimientos Y </a:t>
            </a:r>
            <a:r>
              <a:rPr lang="es-ES" sz="1400" dirty="0" err="1"/>
              <a:t>rel.</a:t>
            </a:r>
            <a:r>
              <a:rPr lang="es-ES" sz="1400" dirty="0"/>
              <a:t> alumnado-profesorado…)</a:t>
            </a:r>
          </a:p>
          <a:p>
            <a:pPr algn="ctr"/>
            <a:r>
              <a:rPr lang="es-ES" dirty="0"/>
              <a:t>-interacción alumnado-alumnado </a:t>
            </a:r>
            <a:r>
              <a:rPr lang="es-ES" sz="1400" dirty="0"/>
              <a:t>(</a:t>
            </a:r>
            <a:r>
              <a:rPr lang="es-ES" sz="1400" dirty="0" err="1"/>
              <a:t>act</a:t>
            </a:r>
            <a:r>
              <a:rPr lang="es-ES" sz="1400" dirty="0"/>
              <a:t>. colaborativas)</a:t>
            </a:r>
          </a:p>
          <a:p>
            <a:pPr algn="ctr"/>
            <a:endParaRPr lang="es-ES" sz="1400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dirty="0"/>
              <a:t>Prácticas: </a:t>
            </a:r>
            <a:r>
              <a:rPr lang="es-ES" i="1" dirty="0" err="1"/>
              <a:t>prompts</a:t>
            </a:r>
            <a:r>
              <a:rPr lang="es-ES" i="1" dirty="0"/>
              <a:t> </a:t>
            </a:r>
            <a:r>
              <a:rPr lang="es-ES" dirty="0"/>
              <a:t>y sesgos</a:t>
            </a:r>
            <a:r>
              <a:rPr lang="es-ES" i="1" dirty="0"/>
              <a:t>, </a:t>
            </a:r>
            <a:r>
              <a:rPr lang="es-ES" dirty="0"/>
              <a:t>verificar respuestas, conocimiento transversal (APA), seguimientos activos…</a:t>
            </a:r>
          </a:p>
        </p:txBody>
      </p:sp>
    </p:spTree>
    <p:extLst>
      <p:ext uri="{BB962C8B-B14F-4D97-AF65-F5344CB8AC3E}">
        <p14:creationId xmlns:p14="http://schemas.microsoft.com/office/powerpoint/2010/main" val="2282922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A3744-3DD1-1660-7322-17E35A69D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0B213F-8AF5-2DC6-7B7A-076D5DBC583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145060" y="755884"/>
            <a:ext cx="6046940" cy="479107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¿Qué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beneficios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tienen las inteligencias artificiales para 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alumnado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y cómo se le podría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educar en su uso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?</a:t>
            </a:r>
          </a:p>
          <a:p>
            <a:pPr marL="0" lvl="0" indent="0">
              <a:buNone/>
            </a:pP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¿Qué aspectos modificarías de la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enseñanza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 para que la inteligencia artificial tenga un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ético y responsable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? </a:t>
            </a:r>
          </a:p>
          <a:p>
            <a:pPr marL="0" lvl="0" indent="0">
              <a:buNone/>
            </a:pP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¿Qué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ético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se puede hacer en la docencia? ¿Cómo puedo enseñar a mi alumnado 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óptimo de la IA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? </a:t>
            </a:r>
          </a:p>
          <a:p>
            <a:pPr marL="0" lvl="0" indent="0">
              <a:buNone/>
            </a:pP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¿Cómo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mejorar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pensamiento crítico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utilizando la inteligencia artificial?</a:t>
            </a:r>
            <a:endParaRPr lang="es-ES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0D42F6-6651-C84C-121E-BA95524F4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556738"/>
            <a:ext cx="4360672" cy="13012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3D464C4-47D2-EEB7-2117-D875FA6DA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060" y="6253306"/>
            <a:ext cx="6046940" cy="60469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1BA0A15-6126-DACE-3340-67E3219BF909}"/>
              </a:ext>
            </a:extLst>
          </p:cNvPr>
          <p:cNvSpPr/>
          <p:nvPr/>
        </p:nvSpPr>
        <p:spPr>
          <a:xfrm>
            <a:off x="9926412" y="6039767"/>
            <a:ext cx="2265587" cy="213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Cirenia Quintana Orts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D5D70F3-5B44-64D4-E269-1E0F67662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78885"/>
            <a:ext cx="5744817" cy="275011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E51A8C6-8B8E-F990-D71B-5F05EB0F90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12417"/>
            <a:ext cx="6096000" cy="159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08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654-05E1-5EC3-6F2A-3C0B37AD3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3EF561-9D43-84FB-4CEA-FFCDEAF0470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145060" y="755884"/>
            <a:ext cx="6046940" cy="479107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¿Qué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beneficios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tienen las inteligencias artificiales para 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alumnado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y cómo se le podría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educar en su uso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?</a:t>
            </a:r>
          </a:p>
          <a:p>
            <a:pPr marL="0" lvl="0" indent="0">
              <a:buNone/>
            </a:pP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¿Qué aspectos modificarías de la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enseñanza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 para que la inteligencia artificial tenga un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ético y responsable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? </a:t>
            </a:r>
          </a:p>
          <a:p>
            <a:pPr marL="0" lvl="0" indent="0">
              <a:buNone/>
            </a:pP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¿Qué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ético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se puede hacer en la docencia? ¿Cómo puedo enseñar a mi alumnado 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óptimo de la IA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  <a:t>? </a:t>
            </a:r>
          </a:p>
          <a:p>
            <a:pPr marL="0" lvl="0" indent="0">
              <a:buNone/>
            </a:pPr>
            <a:br>
              <a:rPr lang="es-E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¿Cómo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mejorar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</a:t>
            </a:r>
            <a:r>
              <a:rPr lang="es-ES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pensamiento crítico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utilizando la inteligencia artificial?</a:t>
            </a:r>
            <a:endParaRPr lang="es-ES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b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85C08EB-8579-A912-6384-AD7527287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556738"/>
            <a:ext cx="4360672" cy="13012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DA95E11-2A80-AA83-2113-665D606C5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060" y="6253306"/>
            <a:ext cx="6046940" cy="60469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9169AA10-21A6-0D32-ECE4-CF87698656A5}"/>
              </a:ext>
            </a:extLst>
          </p:cNvPr>
          <p:cNvSpPr/>
          <p:nvPr/>
        </p:nvSpPr>
        <p:spPr>
          <a:xfrm>
            <a:off x="9926412" y="6039767"/>
            <a:ext cx="2265587" cy="213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Cirenia Quintana Orts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BB35C0C-A4BA-90B6-AF56-14F62595A65A}"/>
              </a:ext>
            </a:extLst>
          </p:cNvPr>
          <p:cNvSpPr/>
          <p:nvPr/>
        </p:nvSpPr>
        <p:spPr>
          <a:xfrm>
            <a:off x="271034" y="149087"/>
            <a:ext cx="5643817" cy="52669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dirty="0"/>
              <a:t>Ser modelos: coherencia en el uso ético y responsable</a:t>
            </a:r>
          </a:p>
          <a:p>
            <a:pPr algn="ctr"/>
            <a:r>
              <a:rPr lang="es-ES" dirty="0"/>
              <a:t>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dirty="0"/>
              <a:t>Formarse en el uso: </a:t>
            </a:r>
            <a:r>
              <a:rPr lang="es-ES" i="1" dirty="0" err="1"/>
              <a:t>prompts</a:t>
            </a:r>
            <a:r>
              <a:rPr lang="es-ES" dirty="0"/>
              <a:t>, limitaciones y sesgos, aspectos éticos, etc. 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marL="179388" lvl="1" algn="ctr">
              <a:buFont typeface="Wingdings" panose="05000000000000000000" pitchFamily="2" charset="2"/>
              <a:buChar char="ü"/>
            </a:pPr>
            <a:r>
              <a:rPr lang="es-ES" dirty="0"/>
              <a:t>Formación aspectos pedagógicos y de psicología de la educación: </a:t>
            </a:r>
          </a:p>
          <a:p>
            <a:pPr marL="179388" lvl="1" algn="ctr"/>
            <a:r>
              <a:rPr lang="es-ES" dirty="0"/>
              <a:t>-explicación de </a:t>
            </a:r>
            <a:r>
              <a:rPr lang="es-ES" i="1" dirty="0" err="1"/>
              <a:t>prompt</a:t>
            </a:r>
            <a:r>
              <a:rPr lang="es-ES" dirty="0"/>
              <a:t> utilizado y comprobación de veracidad de las respuestas generadas. </a:t>
            </a:r>
          </a:p>
          <a:p>
            <a:pPr marL="179388" lvl="1" algn="ctr"/>
            <a:r>
              <a:rPr lang="es-ES" dirty="0"/>
              <a:t>-debates en clase en torno a la profesión y el uso de la IA, beneficios y riesgos.</a:t>
            </a:r>
          </a:p>
          <a:p>
            <a:pPr marL="179388" lvl="1" algn="ctr"/>
            <a:r>
              <a:rPr lang="es-ES" dirty="0"/>
              <a:t>-diseñar actividades destinadas a usarla y que puedan detectar sesgos, y que usen herramientas como </a:t>
            </a:r>
            <a:r>
              <a:rPr lang="es-ES" i="1" dirty="0" err="1"/>
              <a:t>Consensus</a:t>
            </a:r>
            <a:r>
              <a:rPr lang="es-ES" dirty="0"/>
              <a:t> o </a:t>
            </a:r>
            <a:r>
              <a:rPr lang="es-ES" i="1" dirty="0" err="1"/>
              <a:t>Scite</a:t>
            </a:r>
            <a:r>
              <a:rPr lang="es-ES" dirty="0"/>
              <a:t> para verificar y citar fuentes primarias.</a:t>
            </a:r>
          </a:p>
        </p:txBody>
      </p:sp>
    </p:spTree>
    <p:extLst>
      <p:ext uri="{BB962C8B-B14F-4D97-AF65-F5344CB8AC3E}">
        <p14:creationId xmlns:p14="http://schemas.microsoft.com/office/powerpoint/2010/main" val="1643311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CE0B7-C28A-7E97-7D51-28B0665E1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3D37915-EB03-518D-31F5-D0FE30F58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556738"/>
            <a:ext cx="4360672" cy="13012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4E6456C-A185-1D84-83CB-6A433AF19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060" y="6253306"/>
            <a:ext cx="6046940" cy="60469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EB19C19-D60D-AEA5-4C4C-C6520D68DFEF}"/>
              </a:ext>
            </a:extLst>
          </p:cNvPr>
          <p:cNvSpPr/>
          <p:nvPr/>
        </p:nvSpPr>
        <p:spPr>
          <a:xfrm>
            <a:off x="9926412" y="6039767"/>
            <a:ext cx="2265587" cy="213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Cirenia Quintana Orts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792EF42-FC7B-3EAC-3B83-9E450343D33D}"/>
              </a:ext>
            </a:extLst>
          </p:cNvPr>
          <p:cNvSpPr txBox="1"/>
          <p:nvPr/>
        </p:nvSpPr>
        <p:spPr>
          <a:xfrm>
            <a:off x="1211472" y="2723836"/>
            <a:ext cx="949297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atin typeface="Abadi" panose="020B0604020104020204" pitchFamily="34" charset="0"/>
              </a:rPr>
              <a:t>La IA es una herramienta útil, pero </a:t>
            </a:r>
            <a:r>
              <a:rPr lang="es-ES" sz="3200" b="1" dirty="0">
                <a:latin typeface="Abadi" panose="020B0604020104020204" pitchFamily="34" charset="0"/>
              </a:rPr>
              <a:t>no debe reemplazar nuestro criterio, nuestra responsabilidad y autoría o propiedad intelectual de otras personas</a:t>
            </a:r>
            <a:r>
              <a:rPr lang="es-ES" sz="3200" dirty="0">
                <a:latin typeface="Abadi" panose="020B0604020104020204" pitchFamily="34" charset="0"/>
              </a:rPr>
              <a:t>. Se debe verificar la información y no usarlo para copiar sin reflexión, ética o con sesgos y discriminación.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469FBA-EF9B-3811-997B-E8839EACD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817" y="600199"/>
            <a:ext cx="8237332" cy="1786882"/>
          </a:xfrm>
          <a:prstGeom prst="rect">
            <a:avLst/>
          </a:prstGeom>
        </p:spPr>
      </p:pic>
      <p:pic>
        <p:nvPicPr>
          <p:cNvPr id="1026" name="Picture 2" descr="Cerebro Digital - Isaac Asimov sobre la sociedad #Frases | Facebook">
            <a:extLst>
              <a:ext uri="{FF2B5EF4-FFF2-40B4-BE49-F238E27FC236}">
                <a16:creationId xmlns:a16="http://schemas.microsoft.com/office/drawing/2014/main" id="{77321C6C-4064-4979-0783-A59F68EEC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957" y="659340"/>
            <a:ext cx="2179141" cy="217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079884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209669_TF56390039_Win32" id="{FCB14B3E-2B92-48B8-A334-05E7A8EE34E1}" vid="{B6EC9E21-8C82-4EB1-BBE7-A370F785D0C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{7FC06532-5690-4AAF-B7E5-716AE64BC8CC}tf56390039_win32</Template>
  <TotalTime>93</TotalTime>
  <Words>900</Words>
  <Application>Microsoft Office PowerPoint</Application>
  <PresentationFormat>Panorámica</PresentationFormat>
  <Paragraphs>63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Abadi</vt:lpstr>
      <vt:lpstr>Arial</vt:lpstr>
      <vt:lpstr>Calibri</vt:lpstr>
      <vt:lpstr>Gill Sans MT</vt:lpstr>
      <vt:lpstr>Wingdings</vt:lpstr>
      <vt:lpstr>Wingdings 2</vt:lpstr>
      <vt:lpstr>Personalizado</vt:lpstr>
      <vt:lpstr>Presentación de PowerPoint</vt:lpstr>
      <vt:lpstr>Presentación de PowerPoint</vt:lpstr>
      <vt:lpstr>Presentación de PowerPoint</vt:lpstr>
      <vt:lpstr>Cuando se usa sin criterio, ni reflexión, ni ética…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CIRENIA QUINTANA ORTS</dc:creator>
  <cp:lastModifiedBy>CIRENIA QUINTANA ORTS</cp:lastModifiedBy>
  <cp:revision>7</cp:revision>
  <dcterms:created xsi:type="dcterms:W3CDTF">2025-04-21T14:15:52Z</dcterms:created>
  <dcterms:modified xsi:type="dcterms:W3CDTF">2025-04-22T08:24:45Z</dcterms:modified>
</cp:coreProperties>
</file>